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  <p:sldMasterId id="2147483674" r:id="rId2"/>
    <p:sldMasterId id="2147483686" r:id="rId3"/>
  </p:sldMasterIdLst>
  <p:notesMasterIdLst>
    <p:notesMasterId r:id="rId14"/>
  </p:notesMasterIdLst>
  <p:sldIdLst>
    <p:sldId id="265" r:id="rId4"/>
    <p:sldId id="266" r:id="rId5"/>
    <p:sldId id="299" r:id="rId6"/>
    <p:sldId id="300" r:id="rId7"/>
    <p:sldId id="301" r:id="rId8"/>
    <p:sldId id="302" r:id="rId9"/>
    <p:sldId id="303" r:id="rId10"/>
    <p:sldId id="298" r:id="rId11"/>
    <p:sldId id="259" r:id="rId12"/>
    <p:sldId id="304" r:id="rId13"/>
  </p:sldIdLst>
  <p:sldSz cx="9144000" cy="6858000" type="screen4x3"/>
  <p:notesSz cx="7026275" cy="9312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94651" autoAdjust="0"/>
  </p:normalViewPr>
  <p:slideViewPr>
    <p:cSldViewPr snapToGrid="0">
      <p:cViewPr varScale="1">
        <p:scale>
          <a:sx n="100" d="100"/>
          <a:sy n="100" d="100"/>
        </p:scale>
        <p:origin x="148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49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647C8130-6159-4D8F-9BC6-2499AFA03E91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2"/>
            <a:ext cx="5621020" cy="3666708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749A40CB-ED95-451F-95CB-74EA31831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71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9A40CB-ED95-451F-95CB-74EA31831F3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0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spcAft>
                <a:spcPts val="1200"/>
              </a:spcAft>
            </a:pPr>
            <a:r>
              <a:rPr lang="en-US" dirty="0">
                <a:latin typeface="Arial"/>
                <a:cs typeface="Arial"/>
              </a:rPr>
              <a:t>Facilities</a:t>
            </a:r>
          </a:p>
          <a:p>
            <a:pPr marL="171450" indent="-17145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M &amp; M room complete</a:t>
            </a:r>
          </a:p>
          <a:p>
            <a:pPr marL="171450" indent="-17145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Roof repairs complete</a:t>
            </a:r>
          </a:p>
          <a:p>
            <a:pPr marL="171450" indent="-17145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Lobby updates will be completed in 2020</a:t>
            </a:r>
          </a:p>
          <a:p>
            <a:pPr marL="171450" indent="-17145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New HVAC units are currently being priced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9A40CB-ED95-451F-95CB-74EA31831F3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96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9A40CB-ED95-451F-95CB-74EA31831F3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5861887" cy="2483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Enter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01225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>
                <a:solidFill>
                  <a:srgbClr val="595959"/>
                </a:solidFill>
              </a:defRPr>
            </a:lvl1pPr>
            <a:lvl2pPr>
              <a:defRPr sz="2800">
                <a:solidFill>
                  <a:srgbClr val="595959"/>
                </a:solidFill>
              </a:defRPr>
            </a:lvl2pPr>
            <a:lvl3pPr>
              <a:defRPr sz="2400">
                <a:solidFill>
                  <a:srgbClr val="595959"/>
                </a:solidFill>
              </a:defRPr>
            </a:lvl3pPr>
            <a:lvl4pPr>
              <a:defRPr sz="2000">
                <a:solidFill>
                  <a:srgbClr val="595959"/>
                </a:solidFill>
              </a:defRPr>
            </a:lvl4pPr>
            <a:lvl5pPr>
              <a:defRPr sz="2000">
                <a:solidFill>
                  <a:srgbClr val="595959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59595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09648" y="6323944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7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59595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09648" y="6323944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40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09648" y="6323944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66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09648" y="6323944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10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996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782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68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089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9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9648" y="6323944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507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838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04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48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7359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0809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098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80815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194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644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5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9648" y="6323944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1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9648" y="6323944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0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9648" y="6323944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648" y="6323944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7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9595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595959"/>
                </a:solidFill>
              </a:defRPr>
            </a:lvl1pPr>
            <a:lvl2pPr>
              <a:defRPr sz="2000">
                <a:solidFill>
                  <a:srgbClr val="595959"/>
                </a:solidFill>
              </a:defRPr>
            </a:lvl2pPr>
            <a:lvl3pPr>
              <a:defRPr sz="18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9595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595959"/>
                </a:solidFill>
              </a:defRPr>
            </a:lvl1pPr>
            <a:lvl2pPr>
              <a:defRPr sz="2000">
                <a:solidFill>
                  <a:srgbClr val="595959"/>
                </a:solidFill>
              </a:defRPr>
            </a:lvl2pPr>
            <a:lvl3pPr>
              <a:defRPr sz="18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09648" y="6323944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09648" y="6323944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09648" y="6323944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5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mpower title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0240"/>
            <a:ext cx="9144000" cy="49377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5861887" cy="2483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Enter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418420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08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mpower footer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0889"/>
            <a:ext cx="9144000" cy="7833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9648" y="6255469"/>
            <a:ext cx="372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8000"/>
                </a:solidFill>
              </a:defRPr>
            </a:lvl1pPr>
          </a:lstStyle>
          <a:p>
            <a:fld id="{6DF54964-B22D-3445-86BF-9371234E85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7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8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5959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5959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5959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5959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5959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7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74174" y="1"/>
            <a:ext cx="4781798" cy="276999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Helvetica" pitchFamily="34" charset="0"/>
              </a:rPr>
              <a:t>Workforce Readiness | Entrepreneurship | Financial Literacy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7037" y="665392"/>
            <a:ext cx="8836072" cy="1646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8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4000" b="1" dirty="0">
                <a:latin typeface="Arial Black" panose="020B0A04020102020204" pitchFamily="34" charset="0"/>
              </a:rPr>
              <a:t>Junior Achievement of Arizona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684414" y="2109815"/>
            <a:ext cx="10498974" cy="1096899"/>
          </a:xfr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008000"/>
                </a:solidFill>
                <a:latin typeface="Arial"/>
                <a:ea typeface="+mj-ea"/>
                <a:cs typeface="Arial"/>
              </a:rPr>
              <a:t>ATLAS 4 Update</a:t>
            </a:r>
          </a:p>
        </p:txBody>
      </p:sp>
    </p:spTree>
    <p:extLst>
      <p:ext uri="{BB962C8B-B14F-4D97-AF65-F5344CB8AC3E}">
        <p14:creationId xmlns:p14="http://schemas.microsoft.com/office/powerpoint/2010/main" val="502216782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6725" y="138112"/>
            <a:ext cx="8334374" cy="6910388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“Do, do, do, do”</a:t>
            </a:r>
            <a:b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&lt;&lt;snap&gt;&gt;&lt;&lt;snap&gt;&gt;</a:t>
            </a:r>
            <a:b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“Do, do, do, do”</a:t>
            </a:r>
            <a:b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&lt;&lt;snap&gt;&gt;&lt;&lt;snap&gt;&gt;</a:t>
            </a:r>
            <a:b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“Do, do, do, do”</a:t>
            </a:r>
            <a:b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“Do, do, do, do”</a:t>
            </a:r>
            <a:b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“Do, do, do, do”</a:t>
            </a:r>
            <a:b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&lt;&lt;snap&gt;&gt;&lt;&lt;snap&gt;&gt;</a:t>
            </a:r>
            <a:b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We’re learned and we’re nifty,</a:t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Want kids to be more thrifty,</a:t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Atlas gave us fifty,</a:t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We’re JA Family</a:t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Our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BizTown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® is a cool place,</a:t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Where kids learn jobs and keep pace,</a:t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Pay off their loans with no trace,</a:t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We’re JA Family</a:t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&lt;&lt;snap&gt;&gt;&lt;&lt;snap&gt;&gt;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BFC3E0-B3C3-4EED-88CB-311051D77CAE}"/>
              </a:ext>
            </a:extLst>
          </p:cNvPr>
          <p:cNvSpPr txBox="1"/>
          <p:nvPr/>
        </p:nvSpPr>
        <p:spPr>
          <a:xfrm>
            <a:off x="3971924" y="723900"/>
            <a:ext cx="4829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lgerian" panose="04020705040A02060702" pitchFamily="82" charset="0"/>
              </a:rPr>
              <a:t>Sing along with us!</a:t>
            </a:r>
          </a:p>
          <a:p>
            <a:r>
              <a:rPr lang="en-US" sz="3600" b="1" dirty="0">
                <a:latin typeface="Algerian" panose="04020705040A02060702" pitchFamily="82" charset="0"/>
              </a:rPr>
              <a:t>The JA Family</a:t>
            </a:r>
          </a:p>
        </p:txBody>
      </p:sp>
    </p:spTree>
    <p:extLst>
      <p:ext uri="{BB962C8B-B14F-4D97-AF65-F5344CB8AC3E}">
        <p14:creationId xmlns:p14="http://schemas.microsoft.com/office/powerpoint/2010/main" val="3521018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7F671-1CA9-436B-81D5-53B45889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Piper ATLAS Evaluation Team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3439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Katherine Cecala, President </a:t>
            </a:r>
          </a:p>
          <a:p>
            <a:r>
              <a:rPr lang="en-US" sz="2400" dirty="0">
                <a:solidFill>
                  <a:schemeClr val="tx1"/>
                </a:solidFill>
              </a:rPr>
              <a:t>Marcia Wepfer, State Board Chair </a:t>
            </a:r>
          </a:p>
          <a:p>
            <a:r>
              <a:rPr lang="en-US" sz="2400" dirty="0">
                <a:solidFill>
                  <a:schemeClr val="tx1"/>
                </a:solidFill>
              </a:rPr>
              <a:t>Karen Quick, State Board Treasurer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Charlie Smith, Central Arizona Board Chair </a:t>
            </a:r>
          </a:p>
          <a:p>
            <a:r>
              <a:rPr lang="en-US" sz="2400" dirty="0">
                <a:solidFill>
                  <a:schemeClr val="tx1"/>
                </a:solidFill>
              </a:rPr>
              <a:t>Sam Alpert, Sr. Vice President, Development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Colleen Cox, Sr. Vice President, Education </a:t>
            </a:r>
          </a:p>
          <a:p>
            <a:r>
              <a:rPr lang="en-US" sz="2400" dirty="0">
                <a:solidFill>
                  <a:schemeClr val="tx1"/>
                </a:solidFill>
              </a:rPr>
              <a:t>Amy Schaefer, Controller </a:t>
            </a:r>
          </a:p>
          <a:p>
            <a:r>
              <a:rPr lang="en-US" sz="2400" dirty="0">
                <a:solidFill>
                  <a:schemeClr val="tx1"/>
                </a:solidFill>
              </a:rPr>
              <a:t>Stephanie Small, President, Synergy Partners Consulting </a:t>
            </a:r>
          </a:p>
        </p:txBody>
      </p:sp>
    </p:spTree>
    <p:extLst>
      <p:ext uri="{BB962C8B-B14F-4D97-AF65-F5344CB8AC3E}">
        <p14:creationId xmlns:p14="http://schemas.microsoft.com/office/powerpoint/2010/main" val="1139693109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8A4B8-E5B1-472D-93D2-02804A9E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3612"/>
          </a:xfrm>
        </p:spPr>
        <p:txBody>
          <a:bodyPr/>
          <a:lstStyle/>
          <a:p>
            <a:r>
              <a:rPr lang="en-US" b="1" dirty="0"/>
              <a:t>Priority Capacity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2541F-7A21-49F6-B191-97835D51E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17638"/>
            <a:ext cx="8372475" cy="470852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Facilities</a:t>
            </a:r>
          </a:p>
          <a:p>
            <a:r>
              <a:rPr lang="en-US" dirty="0">
                <a:solidFill>
                  <a:schemeClr val="tx1"/>
                </a:solidFill>
              </a:rPr>
              <a:t>Marketing and Branding</a:t>
            </a:r>
          </a:p>
          <a:p>
            <a:r>
              <a:rPr lang="en-US" dirty="0">
                <a:solidFill>
                  <a:schemeClr val="tx1"/>
                </a:solidFill>
              </a:rPr>
              <a:t>Fund Development -- Assessment and Development of Donor Data</a:t>
            </a:r>
          </a:p>
          <a:p>
            <a:r>
              <a:rPr lang="en-US" dirty="0">
                <a:solidFill>
                  <a:schemeClr val="tx1"/>
                </a:solidFill>
              </a:rPr>
              <a:t>Programs</a:t>
            </a:r>
          </a:p>
          <a:p>
            <a:r>
              <a:rPr lang="en-US" dirty="0">
                <a:solidFill>
                  <a:schemeClr val="tx1"/>
                </a:solidFill>
              </a:rPr>
              <a:t>Board Alignment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0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961CB-0856-4333-B592-6E5947E09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2662"/>
          </a:xfrm>
        </p:spPr>
        <p:txBody>
          <a:bodyPr>
            <a:normAutofit/>
          </a:bodyPr>
          <a:lstStyle/>
          <a:p>
            <a:r>
              <a:rPr lang="en-US" b="1" dirty="0"/>
              <a:t>Marketing &amp; Branding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6F158-CB4C-4735-B55B-09E9E5BEA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86886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Arial Black" panose="020B0A04020102020204" pitchFamily="34" charset="0"/>
              </a:rPr>
              <a:t>Pixa:</a:t>
            </a:r>
          </a:p>
          <a:p>
            <a:endParaRPr lang="en-US" sz="1200" dirty="0">
              <a:solidFill>
                <a:srgbClr val="008000"/>
              </a:solidFill>
              <a:latin typeface="Arial Black" panose="020B0A040201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$20,000 marketing analysis completed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Identified 150 top current JA donors to target for growth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Developed JA fundraising tools in conjunction with JA staff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9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C5B6A-0122-4D87-B6C9-5CEC3B98B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Fund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9CFE8-F376-4288-8834-C5E3EB6C5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Individual donations are up year-over-year 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Summit Society created to recognize individual donors (launching soon)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Assessing how to invest $30,000 to create more awareness to drive major donor prospects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5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6998D-1CF6-4932-82BA-89750C75D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2187"/>
          </a:xfrm>
        </p:spPr>
        <p:txBody>
          <a:bodyPr/>
          <a:lstStyle/>
          <a:p>
            <a:r>
              <a:rPr lang="en-US" b="1" dirty="0"/>
              <a:t>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96887-C4B0-48CE-B13B-99A067C31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0176"/>
            <a:ext cx="8229600" cy="472599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Completed business model analysis of program lines; no current programs need to be eliminated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Beginning feasibility study about adding new digital programs 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Received $250,000 grant to begin reimagination of JA BizTown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</a:rPr>
              <a:t>Evaluating new AZ high school financial literacy course requirement to determine JA’s 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4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89E0F-1DF4-463A-AC93-07EA3DEC0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5512"/>
          </a:xfrm>
        </p:spPr>
        <p:txBody>
          <a:bodyPr/>
          <a:lstStyle/>
          <a:p>
            <a:r>
              <a:rPr lang="en-US" b="1" dirty="0"/>
              <a:t>Board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AD093-8992-46EF-A6E8-5C73E3826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5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All three boards are now communicating and working towards the same goals</a:t>
            </a:r>
          </a:p>
          <a:p>
            <a:r>
              <a:rPr lang="en-US" sz="2800" dirty="0">
                <a:solidFill>
                  <a:schemeClr val="tx1"/>
                </a:solidFill>
              </a:rPr>
              <a:t>Significantly increased board diversity</a:t>
            </a:r>
          </a:p>
          <a:p>
            <a:r>
              <a:rPr lang="en-US" sz="2800" dirty="0">
                <a:solidFill>
                  <a:schemeClr val="tx1"/>
                </a:solidFill>
              </a:rPr>
              <a:t>Successfully shifted board culture towards fundraising</a:t>
            </a:r>
          </a:p>
          <a:p>
            <a:r>
              <a:rPr lang="en-US" sz="2800" dirty="0">
                <a:solidFill>
                  <a:schemeClr val="tx1"/>
                </a:solidFill>
              </a:rPr>
              <a:t>State Board developed a formal process for CEO evaluation, compensation and succession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 algn="ctr">
              <a:buNone/>
            </a:pPr>
            <a:r>
              <a:rPr lang="en-US" sz="2800" dirty="0">
                <a:solidFill>
                  <a:srgbClr val="008000"/>
                </a:solidFill>
                <a:latin typeface="Arial Black" panose="020B0A04020102020204" pitchFamily="34" charset="0"/>
              </a:rPr>
              <a:t>The board is disciplined, focused and thinking BIG!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79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0025" y="138112"/>
            <a:ext cx="8601074" cy="6910388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A4142F-CF97-4462-A4BD-7BFE8E7E683C}"/>
              </a:ext>
            </a:extLst>
          </p:cNvPr>
          <p:cNvSpPr/>
          <p:nvPr/>
        </p:nvSpPr>
        <p:spPr>
          <a:xfrm>
            <a:off x="590550" y="333375"/>
            <a:ext cx="821054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To the </a:t>
            </a:r>
            <a:r>
              <a:rPr lang="en-US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JA Green </a:t>
            </a:r>
            <a:r>
              <a:rPr lang="en-US" sz="2400" b="1" dirty="0">
                <a:latin typeface="Comic Sans MS" panose="030F0702030302020204" pitchFamily="66" charset="0"/>
              </a:rPr>
              <a:t>Acres theme music: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b="1" dirty="0">
                <a:latin typeface="Comic Sans MS" panose="030F0702030302020204" pitchFamily="66" charset="0"/>
              </a:rPr>
              <a:t>Helping kids succeed in work and life,</a:t>
            </a:r>
            <a:endParaRPr lang="en-US" sz="2000" b="1" dirty="0"/>
          </a:p>
          <a:p>
            <a:r>
              <a:rPr lang="en-US" sz="2000" b="1" dirty="0">
                <a:latin typeface="Comic Sans MS" panose="030F0702030302020204" pitchFamily="66" charset="0"/>
              </a:rPr>
              <a:t>Is the mission for which we strive,</a:t>
            </a:r>
            <a:endParaRPr lang="en-US" sz="2000" b="1" dirty="0"/>
          </a:p>
          <a:p>
            <a:r>
              <a:rPr lang="en-US" sz="2000" b="1" dirty="0">
                <a:latin typeface="Comic Sans MS" panose="030F0702030302020204" pitchFamily="66" charset="0"/>
              </a:rPr>
              <a:t>Volunteers we need from far and wide,</a:t>
            </a:r>
            <a:endParaRPr lang="en-US" sz="2000" b="1" dirty="0"/>
          </a:p>
          <a:p>
            <a:r>
              <a:rPr lang="en-US" sz="2000" b="1" dirty="0">
                <a:latin typeface="Comic Sans MS" panose="030F0702030302020204" pitchFamily="66" charset="0"/>
              </a:rPr>
              <a:t>Give us your money we need it to survive!</a:t>
            </a:r>
            <a:endParaRPr lang="en-US" sz="2000" b="1" dirty="0"/>
          </a:p>
          <a:p>
            <a:endParaRPr lang="en-US" sz="2000" b="1" dirty="0">
              <a:latin typeface="Comic Sans MS" panose="030F0702030302020204" pitchFamily="66" charset="0"/>
            </a:endParaRPr>
          </a:p>
          <a:p>
            <a:r>
              <a:rPr lang="en-US" sz="2000" b="1" dirty="0">
                <a:latin typeface="Comic Sans MS" panose="030F0702030302020204" pitchFamily="66" charset="0"/>
              </a:rPr>
              <a:t>Financial literacy is what we teach,</a:t>
            </a:r>
          </a:p>
          <a:p>
            <a:r>
              <a:rPr lang="en-US" sz="2000" b="1" dirty="0">
                <a:latin typeface="Comic Sans MS" panose="030F0702030302020204" pitchFamily="66" charset="0"/>
              </a:rPr>
              <a:t>Arizona kids we want to reach, </a:t>
            </a:r>
            <a:endParaRPr lang="en-US" sz="2000" b="1" dirty="0"/>
          </a:p>
          <a:p>
            <a:r>
              <a:rPr lang="en-US" sz="2000" b="1" dirty="0">
                <a:latin typeface="Comic Sans MS" panose="030F0702030302020204" pitchFamily="66" charset="0"/>
              </a:rPr>
              <a:t>Work readiness is important too,</a:t>
            </a:r>
            <a:endParaRPr lang="en-US" sz="2000" b="1" dirty="0"/>
          </a:p>
          <a:p>
            <a:r>
              <a:rPr lang="en-US" sz="2000" b="1" dirty="0">
                <a:latin typeface="Comic Sans MS" panose="030F0702030302020204" pitchFamily="66" charset="0"/>
              </a:rPr>
              <a:t>Junior Achievement we bring it all to you!</a:t>
            </a:r>
            <a:endParaRPr lang="en-US" sz="2000" b="1" dirty="0"/>
          </a:p>
          <a:p>
            <a:r>
              <a:rPr lang="en-US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latin typeface="Comic Sans MS" panose="030F0702030302020204" pitchFamily="66" charset="0"/>
              </a:rPr>
              <a:t>						</a:t>
            </a:r>
            <a:r>
              <a:rPr lang="en-US" sz="2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(Alternate choices)</a:t>
            </a:r>
            <a:endParaRPr lang="en-US" sz="2000" b="1" dirty="0"/>
          </a:p>
          <a:p>
            <a:r>
              <a:rPr lang="en-US" sz="2000" b="1" dirty="0">
                <a:latin typeface="Comic Sans MS" panose="030F0702030302020204" pitchFamily="66" charset="0"/>
              </a:rPr>
              <a:t>ATLAS!					</a:t>
            </a:r>
            <a:r>
              <a:rPr lang="en-US" sz="2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(The schools!)</a:t>
            </a:r>
            <a:endParaRPr lang="en-US" sz="2000" b="1" dirty="0"/>
          </a:p>
          <a:p>
            <a:r>
              <a:rPr lang="en-US" sz="2000" b="1" dirty="0">
                <a:latin typeface="Comic Sans MS" panose="030F0702030302020204" pitchFamily="66" charset="0"/>
              </a:rPr>
              <a:t>Helped us!					</a:t>
            </a:r>
            <a:r>
              <a:rPr lang="en-US" sz="2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(Learn tools!)</a:t>
            </a:r>
            <a:endParaRPr lang="en-US" sz="2000" b="1" dirty="0"/>
          </a:p>
          <a:p>
            <a:r>
              <a:rPr lang="en-US" sz="2000" b="1" dirty="0">
                <a:latin typeface="Comic Sans MS" panose="030F0702030302020204" pitchFamily="66" charset="0"/>
              </a:rPr>
              <a:t>Grow strong!				</a:t>
            </a:r>
            <a:r>
              <a:rPr lang="en-US" sz="2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(Get jobs!)</a:t>
            </a:r>
            <a:endParaRPr lang="en-US" sz="2000" b="1" dirty="0"/>
          </a:p>
          <a:p>
            <a:r>
              <a:rPr lang="en-US" sz="2000" b="1" dirty="0">
                <a:latin typeface="Comic Sans MS" panose="030F0702030302020204" pitchFamily="66" charset="0"/>
              </a:rPr>
              <a:t>For long!					</a:t>
            </a:r>
            <a:r>
              <a:rPr lang="en-US" sz="2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(Not slobs!)</a:t>
            </a:r>
            <a:endParaRPr lang="en-US" sz="2000" b="1" dirty="0"/>
          </a:p>
          <a:p>
            <a:r>
              <a:rPr lang="en-US" sz="2000" b="1" dirty="0">
                <a:latin typeface="Comic Sans MS" panose="030F0702030302020204" pitchFamily="66" charset="0"/>
              </a:rPr>
              <a:t> </a:t>
            </a:r>
            <a:endParaRPr lang="en-US" sz="2000" b="1" dirty="0"/>
          </a:p>
          <a:p>
            <a:r>
              <a:rPr lang="en-US" sz="2000" b="1" dirty="0">
                <a:latin typeface="Comic Sans MS" panose="030F0702030302020204" pitchFamily="66" charset="0"/>
              </a:rPr>
              <a:t>Image - our test,			</a:t>
            </a:r>
            <a:r>
              <a:rPr lang="en-US" sz="2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(We want the best,)</a:t>
            </a:r>
            <a:endParaRPr lang="en-US" sz="2000" b="1" dirty="0"/>
          </a:p>
          <a:p>
            <a:r>
              <a:rPr lang="en-US" sz="2000" b="1" dirty="0">
                <a:latin typeface="Comic Sans MS" panose="030F0702030302020204" pitchFamily="66" charset="0"/>
              </a:rPr>
              <a:t>We want the best, 		</a:t>
            </a:r>
            <a:r>
              <a:rPr lang="en-US" sz="2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(This is the test,)</a:t>
            </a:r>
            <a:endParaRPr lang="en-US" sz="2000" b="1" dirty="0"/>
          </a:p>
          <a:p>
            <a:r>
              <a:rPr lang="en-US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Good Life we are there! 	</a:t>
            </a:r>
            <a:endParaRPr lang="en-US" sz="1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ACCAFF-3887-4E76-833C-C8D88D08BC52}"/>
              </a:ext>
            </a:extLst>
          </p:cNvPr>
          <p:cNvSpPr txBox="1"/>
          <p:nvPr/>
        </p:nvSpPr>
        <p:spPr>
          <a:xfrm rot="19791850">
            <a:off x="5638801" y="4011484"/>
            <a:ext cx="321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Sing Along with Us!</a:t>
            </a:r>
          </a:p>
        </p:txBody>
      </p:sp>
    </p:spTree>
    <p:extLst>
      <p:ext uri="{BB962C8B-B14F-4D97-AF65-F5344CB8AC3E}">
        <p14:creationId xmlns:p14="http://schemas.microsoft.com/office/powerpoint/2010/main" val="3459408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-1524000" y="1304124"/>
            <a:ext cx="12192000" cy="2178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8000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sz="5400" dirty="0">
              <a:latin typeface="Arial Black" panose="020B0A040201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117" y="2752600"/>
            <a:ext cx="4799582" cy="31997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3A8990A-6228-4B4B-9B79-092A0836A1AD}"/>
              </a:ext>
            </a:extLst>
          </p:cNvPr>
          <p:cNvSpPr/>
          <p:nvPr/>
        </p:nvSpPr>
        <p:spPr>
          <a:xfrm>
            <a:off x="1076325" y="985200"/>
            <a:ext cx="61707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Thank you Piper Trust and Stephanie Small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759458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952</TotalTime>
  <Words>373</Words>
  <Application>Microsoft Office PowerPoint</Application>
  <PresentationFormat>On-screen Show (4:3)</PresentationFormat>
  <Paragraphs>74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Algerian</vt:lpstr>
      <vt:lpstr>Arial</vt:lpstr>
      <vt:lpstr>Arial Black</vt:lpstr>
      <vt:lpstr>Calibri</vt:lpstr>
      <vt:lpstr>Comic Sans MS</vt:lpstr>
      <vt:lpstr>Helvetica</vt:lpstr>
      <vt:lpstr>Trebuchet MS</vt:lpstr>
      <vt:lpstr>Wingdings</vt:lpstr>
      <vt:lpstr>Wingdings 3</vt:lpstr>
      <vt:lpstr>Custom Design</vt:lpstr>
      <vt:lpstr>Office Theme</vt:lpstr>
      <vt:lpstr>Facet</vt:lpstr>
      <vt:lpstr>PowerPoint Presentation</vt:lpstr>
      <vt:lpstr>Piper ATLAS Evaluation Team</vt:lpstr>
      <vt:lpstr>Priority Capacity Goals</vt:lpstr>
      <vt:lpstr>Marketing &amp; Branding</vt:lpstr>
      <vt:lpstr>Fund Development</vt:lpstr>
      <vt:lpstr>Programs</vt:lpstr>
      <vt:lpstr>Board Alignment</vt:lpstr>
      <vt:lpstr> </vt:lpstr>
      <vt:lpstr>PowerPoint Presentation</vt:lpstr>
      <vt:lpstr>“Do, do, do, do” &lt;&lt;snap&gt;&gt;&lt;&lt;snap&gt;&gt; “Do, do, do, do” &lt;&lt;snap&gt;&gt;&lt;&lt;snap&gt;&gt; “Do, do, do, do” “Do, do, do, do” “Do, do, do, do” &lt;&lt;snap&gt;&gt;&lt;&lt;snap&gt;&gt;   We’re learned and we’re nifty, Want kids to be more thrifty, Atlas gave us fifty, We’re JA Family   Our BizTown® is a cool place, Where kids learn jobs and keep pace, Pay off their loans with no trace, We’re JA Family   &lt;&lt;snap&gt;&gt;&lt;&lt;snap&gt;&gt;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Achievement of Arizona</dc:title>
  <dc:creator>Colleen Cox</dc:creator>
  <cp:lastModifiedBy>Katherine Cecala</cp:lastModifiedBy>
  <cp:revision>100</cp:revision>
  <cp:lastPrinted>2019-04-03T22:52:07Z</cp:lastPrinted>
  <dcterms:created xsi:type="dcterms:W3CDTF">2019-02-12T21:07:17Z</dcterms:created>
  <dcterms:modified xsi:type="dcterms:W3CDTF">2020-02-21T01:44:01Z</dcterms:modified>
</cp:coreProperties>
</file>